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etrona"/>
      <p:regular r:id="rId11"/>
    </p:embeddedFon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4-10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4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image" Target="../media/image-4-9.png"/><Relationship Id="rId10" Type="http://schemas.openxmlformats.org/officeDocument/2006/relationships/image" Target="../media/image-4-10.pn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20791"/>
            <a:ext cx="698003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LLM Strategy &amp; Evolution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60521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approach to leveraging Large Language Models for RPG modernization follows a strategic evolution path, starting with practical proof-of-concept models and scaling to more powerful specialized solutions.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2888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11570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5799" y="5461516"/>
            <a:ext cx="13168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311973"/>
            <a:ext cx="225754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Advik Sarang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5430" y="461248"/>
            <a:ext cx="9981248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LLM Approach: Starting Smart, Scaling Power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5430" y="1344573"/>
            <a:ext cx="836295" cy="16122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2590" y="1511737"/>
            <a:ext cx="368891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Initial Proof of Concept (POC) Model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672590" y="1886426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utilized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[Current POC Model Name, e.g., Gemini 1.5 Flash / GPT-3.5-Turbo]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the initial development and validation of the RPG Modernization Tool.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1672590" y="2254329"/>
            <a:ext cx="1237238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Why?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This model offered a strong balance of capability, speed, and cost-effectiveness, allowing us to rapidly prove the core concepts of the automated analysis and generation pipeline.</a:t>
            </a:r>
            <a:endParaRPr lang="en-US" sz="13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30" y="2956798"/>
            <a:ext cx="836295" cy="161222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672590" y="3123962"/>
            <a:ext cx="5660946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Enhancement: Leveraging Advanced SWE Models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1672590" y="3498652"/>
            <a:ext cx="1237238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true potential of this tool will be unlocked by integrating more powerful Large Language Models specifically designed or fine-tuned for Software Engineering tasks (often referred to as "SWE models").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1672590" y="4134207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Examples include models like GPT-4o, Claude 3 Opus, Gemini 1.5 Pro, or future specialized code-generation models.</a:t>
            </a:r>
            <a:endParaRPr lang="en-US" sz="13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30" y="4569023"/>
            <a:ext cx="836295" cy="195500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672590" y="4736187"/>
            <a:ext cx="387477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Expected Benefits of Advanced Models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1672590" y="5110877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Accuracy: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Improved understanding of complex RPG logic and nuances (including Synon patterns).</a:t>
            </a:r>
            <a:endParaRPr lang="en-US" sz="1300" dirty="0"/>
          </a:p>
        </p:txBody>
      </p:sp>
      <p:sp>
        <p:nvSpPr>
          <p:cNvPr id="14" name="Text 9"/>
          <p:cNvSpPr/>
          <p:nvPr/>
        </p:nvSpPr>
        <p:spPr>
          <a:xfrm>
            <a:off x="1672590" y="5436989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Superior Code Generation: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More idiomatic, efficient, and complete target code drafts (Python/Java).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1672590" y="5763101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Deeper Semantic Understanding: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Better inference of business rules and intent from the code.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1672590" y="6089213"/>
            <a:ext cx="1237238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Documentation: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More insightful and context-aware business documentation generation.</a:t>
            </a:r>
            <a:endParaRPr lang="en-US" sz="130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430" y="6524030"/>
            <a:ext cx="836295" cy="124432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672590" y="6691193"/>
            <a:ext cx="219551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1672590" y="7065883"/>
            <a:ext cx="1237238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RPG Modernization Tool is built on a flexible architecture. By starting with a practical POC model and planning for upgrades to cutting-edge SWE models, we ensure the tool becomes increasingly powerful and effective, delivering even greater value to our software development lifecycle.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131" y="523756"/>
            <a:ext cx="13302139" cy="1245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Laying the Groundwork: Why Not Start Directly in Cursor AI?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64131" y="2243376"/>
            <a:ext cx="2490430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664131" y="2744391"/>
            <a:ext cx="6419612" cy="910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Starting modernization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directly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an AI coding assistant like Cursor AI with just raw RPG code means the developer must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manually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perform or prompt for every analysis step: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64131" y="3825954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Parsing the structure.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64131" y="4195882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logic flow.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64131" y="4565809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Generating pseudocode.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64131" y="4935736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Visualizing the flow.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64131" y="5305663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Drafting business logic descriptions.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664131" y="5675590"/>
            <a:ext cx="641961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the initial target code structure.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664131" y="6149935"/>
            <a:ext cx="6419612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Requires Heavy Prompting: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You'd need extremely detailed context in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prompt to guide the AI effectively.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664131" y="6927890"/>
            <a:ext cx="6419612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(This becomes a repetitive, manual reverse-engineering and prompting process within the IDE for each program).</a:t>
            </a:r>
            <a:endParaRPr lang="en-US" sz="14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4278" y="2267069"/>
            <a:ext cx="6419612" cy="38516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517" y="526375"/>
            <a:ext cx="7011948" cy="486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the RPG Modernization Tool First?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3977" y="1308735"/>
            <a:ext cx="1345644" cy="86498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619" y="1718548"/>
            <a:ext cx="208240" cy="2603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737735" y="1456849"/>
            <a:ext cx="2126575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Massive Efficiency Gain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4737735" y="1788676"/>
            <a:ext cx="2876193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Gives developers a significant head-start</a:t>
            </a:r>
            <a:endParaRPr lang="en-US" sz="1150" dirty="0"/>
          </a:p>
        </p:txBody>
      </p:sp>
      <p:sp>
        <p:nvSpPr>
          <p:cNvPr id="7" name="Shape 3"/>
          <p:cNvSpPr/>
          <p:nvPr/>
        </p:nvSpPr>
        <p:spPr>
          <a:xfrm>
            <a:off x="4626650" y="2188369"/>
            <a:ext cx="9448205" cy="7620"/>
          </a:xfrm>
          <a:prstGeom prst="roundRect">
            <a:avLst>
              <a:gd name="adj" fmla="val 816642"/>
            </a:avLst>
          </a:prstGeom>
          <a:solidFill>
            <a:srgbClr val="B2D4E5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036" y="2210753"/>
            <a:ext cx="2691408" cy="864989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2500" y="2513052"/>
            <a:ext cx="208240" cy="2603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410557" y="2358866"/>
            <a:ext cx="2718911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Refines Context Before Coding</a:t>
            </a:r>
            <a:endParaRPr lang="en-US" sz="1500" dirty="0"/>
          </a:p>
        </p:txBody>
      </p:sp>
      <p:sp>
        <p:nvSpPr>
          <p:cNvPr id="11" name="Text 5"/>
          <p:cNvSpPr/>
          <p:nvPr/>
        </p:nvSpPr>
        <p:spPr>
          <a:xfrm>
            <a:off x="5410557" y="2690693"/>
            <a:ext cx="2718911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the foundational stone</a:t>
            </a:r>
            <a:endParaRPr lang="en-US" sz="1150" dirty="0"/>
          </a:p>
        </p:txBody>
      </p:sp>
      <p:sp>
        <p:nvSpPr>
          <p:cNvPr id="12" name="Shape 6"/>
          <p:cNvSpPr/>
          <p:nvPr/>
        </p:nvSpPr>
        <p:spPr>
          <a:xfrm>
            <a:off x="5299472" y="3090386"/>
            <a:ext cx="8775383" cy="7620"/>
          </a:xfrm>
          <a:prstGeom prst="roundRect">
            <a:avLst>
              <a:gd name="adj" fmla="val 816642"/>
            </a:avLst>
          </a:prstGeom>
          <a:solidFill>
            <a:srgbClr val="B2D4E5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8213" y="3112770"/>
            <a:ext cx="4037171" cy="864989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2619" y="3415070"/>
            <a:ext cx="208240" cy="26039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083498" y="3260884"/>
            <a:ext cx="2376130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Provides Essential Context</a:t>
            </a:r>
            <a:endParaRPr lang="en-US" sz="1500" dirty="0"/>
          </a:p>
        </p:txBody>
      </p:sp>
      <p:sp>
        <p:nvSpPr>
          <p:cNvPr id="16" name="Text 8"/>
          <p:cNvSpPr/>
          <p:nvPr/>
        </p:nvSpPr>
        <p:spPr>
          <a:xfrm>
            <a:off x="6083498" y="3592711"/>
            <a:ext cx="2376130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"Context is King"</a:t>
            </a:r>
            <a:endParaRPr lang="en-US" sz="1150" dirty="0"/>
          </a:p>
        </p:txBody>
      </p:sp>
      <p:sp>
        <p:nvSpPr>
          <p:cNvPr id="17" name="Shape 9"/>
          <p:cNvSpPr/>
          <p:nvPr/>
        </p:nvSpPr>
        <p:spPr>
          <a:xfrm>
            <a:off x="5972413" y="3992404"/>
            <a:ext cx="8102441" cy="7620"/>
          </a:xfrm>
          <a:prstGeom prst="roundRect">
            <a:avLst>
              <a:gd name="adj" fmla="val 816642"/>
            </a:avLst>
          </a:prstGeom>
          <a:solidFill>
            <a:srgbClr val="B2D4E5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5272" y="4014788"/>
            <a:ext cx="5382935" cy="864989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2500" y="4317087"/>
            <a:ext cx="208240" cy="260390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6756321" y="4162901"/>
            <a:ext cx="2505670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Automates Tedious Analysis</a:t>
            </a:r>
            <a:endParaRPr lang="en-US" sz="1500" dirty="0"/>
          </a:p>
        </p:txBody>
      </p:sp>
      <p:sp>
        <p:nvSpPr>
          <p:cNvPr id="21" name="Text 11"/>
          <p:cNvSpPr/>
          <p:nvPr/>
        </p:nvSpPr>
        <p:spPr>
          <a:xfrm>
            <a:off x="6756321" y="4494728"/>
            <a:ext cx="2505670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Performs foundational steps once</a:t>
            </a:r>
            <a:endParaRPr lang="en-US" sz="1150" dirty="0"/>
          </a:p>
        </p:txBody>
      </p:sp>
      <p:sp>
        <p:nvSpPr>
          <p:cNvPr id="22" name="Shape 12"/>
          <p:cNvSpPr/>
          <p:nvPr/>
        </p:nvSpPr>
        <p:spPr>
          <a:xfrm>
            <a:off x="6645235" y="4894421"/>
            <a:ext cx="7429619" cy="7620"/>
          </a:xfrm>
          <a:prstGeom prst="roundRect">
            <a:avLst>
              <a:gd name="adj" fmla="val 816642"/>
            </a:avLst>
          </a:prstGeom>
          <a:solidFill>
            <a:srgbClr val="B2D4E5"/>
          </a:solidFill>
          <a:ln/>
        </p:spPr>
      </p:sp>
      <p:pic>
        <p:nvPicPr>
          <p:cNvPr id="23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450" y="4916805"/>
            <a:ext cx="6728698" cy="864989"/>
          </a:xfrm>
          <a:prstGeom prst="rect">
            <a:avLst/>
          </a:prstGeom>
        </p:spPr>
      </p:pic>
      <p:pic>
        <p:nvPicPr>
          <p:cNvPr id="24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12619" y="5219105"/>
            <a:ext cx="208240" cy="260390"/>
          </a:xfrm>
          <a:prstGeom prst="rect">
            <a:avLst/>
          </a:prstGeom>
        </p:spPr>
      </p:pic>
      <p:sp>
        <p:nvSpPr>
          <p:cNvPr id="25" name="Text 13"/>
          <p:cNvSpPr/>
          <p:nvPr/>
        </p:nvSpPr>
        <p:spPr>
          <a:xfrm>
            <a:off x="7429262" y="5064919"/>
            <a:ext cx="194452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Consistency</a:t>
            </a:r>
            <a:endParaRPr lang="en-US" sz="1500" dirty="0"/>
          </a:p>
        </p:txBody>
      </p:sp>
      <p:sp>
        <p:nvSpPr>
          <p:cNvPr id="26" name="Text 14"/>
          <p:cNvSpPr/>
          <p:nvPr/>
        </p:nvSpPr>
        <p:spPr>
          <a:xfrm>
            <a:off x="7429262" y="5396746"/>
            <a:ext cx="2692956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Standardized, comprehensive analysis</a:t>
            </a:r>
            <a:endParaRPr lang="en-US" sz="1150" dirty="0"/>
          </a:p>
        </p:txBody>
      </p:sp>
      <p:sp>
        <p:nvSpPr>
          <p:cNvPr id="27" name="Text 15"/>
          <p:cNvSpPr/>
          <p:nvPr/>
        </p:nvSpPr>
        <p:spPr>
          <a:xfrm>
            <a:off x="518517" y="5948363"/>
            <a:ext cx="13593366" cy="473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</a:t>
            </a:r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RPG Modernization Tool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automates tedious analysis, performing these foundational steps </a:t>
            </a:r>
            <a:pPr algn="l" indent="0" marL="0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once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automatically, generating a rich set of interconnected artifacts (parsed code, pseudocode, flow diagram, business doc, code draft).</a:t>
            </a:r>
            <a:endParaRPr lang="en-US" sz="1150" dirty="0"/>
          </a:p>
        </p:txBody>
      </p:sp>
      <p:sp>
        <p:nvSpPr>
          <p:cNvPr id="28" name="Text 16"/>
          <p:cNvSpPr/>
          <p:nvPr/>
        </p:nvSpPr>
        <p:spPr>
          <a:xfrm>
            <a:off x="518517" y="6588800"/>
            <a:ext cx="13593366" cy="473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provides essential context ("Context is King"), feeding Cursor AI (and the developer) with comprehensive, structured information </a:t>
            </a:r>
            <a:pPr algn="l" indent="0" marL="0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upfront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This is crucial for effective "vibe" coding (intent-based development) as the AI has a much better understanding of the "what" and "why".</a:t>
            </a:r>
            <a:endParaRPr lang="en-US" sz="1150" dirty="0"/>
          </a:p>
        </p:txBody>
      </p:sp>
      <p:sp>
        <p:nvSpPr>
          <p:cNvPr id="29" name="Text 17"/>
          <p:cNvSpPr/>
          <p:nvPr/>
        </p:nvSpPr>
        <p:spPr>
          <a:xfrm>
            <a:off x="518517" y="7229237"/>
            <a:ext cx="13593366" cy="473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Analogy: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You wouldn't build a house by asking an assistant for one brick at a time while explaining the blueprint repeatedly. Our </a:t>
            </a:r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RPG Modernization Tool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lays the complete foundation and frame first (providing the blueprint context), making the detailed construction (developer refinement in Cursor AI) much faster and more effective.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2025-05-03T21:31:23Z</dcterms:created>
  <dcterms:modified xsi:type="dcterms:W3CDTF">2025-05-03T21:31:23Z</dcterms:modified>
</cp:coreProperties>
</file>